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74" r:id="rId5"/>
    <p:sldId id="261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2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4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E3BBD5-3BE2-4F41-9C0E-653C692BE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AE85C9-5AAB-4BF1-A4A2-567062FEA14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714D3F-A180-47DC-8C76-F4B14753BA2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9BE932-E848-4E01-9C6C-6F7E2C25542F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DAA8BD-BB0B-414C-9327-B2AB1A6E6DB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7C2AFE-8443-4B75-B36E-5A315159C61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C6EE6B-DD8E-4C03-A9B4-54A807CB2E6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C14DC4-5E06-4625-808A-FDD50E47BB8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053A4E-F9E3-4BF8-9299-7AD11E41C40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D6F422-6E03-4F21-97CF-89BCF7DBB556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E9B7A3-5B00-49A1-B674-7587F0AE6D02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D39F31-70B1-4D29-9E20-BAAD52C1BB8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AD930-ACC3-447D-BF73-2A2FC7CC6180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D09144E-15E2-4F59-A249-ED0A72CE2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E8984F3-6564-4380-B1D0-DC2F4F8D7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0E680-5AE3-4E4C-890E-686E24E6D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A6344-FB75-430F-8D1B-585B22786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3EC3-4FCF-4213-B386-37172B5AF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DBFE-B559-4DA3-88D2-8EF032EBE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BA7A83-3D80-4155-B4A0-FF1B07966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616DDE-3697-4176-94E8-E39EE676F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6CAE6F-C6F5-4F76-B533-5A96249B4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B42834-C1B2-4F43-B5E9-9B9FE8F8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0F05D-E69F-46F8-96E3-A5DEED9A9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F3FBA6-F10F-4C77-BA7C-8FC13C030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19200" y="6096000"/>
            <a:ext cx="5511800" cy="6096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err="1"/>
              <a:t>Hội</a:t>
            </a:r>
            <a:r>
              <a:rPr lang="en-US" dirty="0"/>
              <a:t> </a:t>
            </a:r>
            <a:r>
              <a:rPr lang="en-US" dirty="0" err="1"/>
              <a:t>thảo</a:t>
            </a:r>
            <a:r>
              <a:rPr lang="en-US" dirty="0"/>
              <a:t> </a:t>
            </a:r>
            <a:r>
              <a:rPr lang="en-US" dirty="0" err="1"/>
              <a:t>quốc</a:t>
            </a:r>
            <a:r>
              <a:rPr lang="en-US" dirty="0"/>
              <a:t> </a:t>
            </a:r>
            <a:r>
              <a:rPr lang="en-US" dirty="0" err="1"/>
              <a:t>tế</a:t>
            </a:r>
            <a:r>
              <a:rPr lang="en-US" dirty="0"/>
              <a:t> “</a:t>
            </a:r>
            <a:r>
              <a:rPr lang="en-US" dirty="0" err="1"/>
              <a:t>Đáp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quản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kỷ</a:t>
            </a:r>
            <a:r>
              <a:rPr lang="en-US" dirty="0"/>
              <a:t> 21"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630A75-CC8D-486C-AC99-74018ECC7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4384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smtClean="0">
                <a:effectLst/>
                <a:latin typeface="Times New Roman" pitchFamily="18" charset="0"/>
                <a:cs typeface="Times New Roman" pitchFamily="18" charset="0"/>
              </a:rPr>
              <a:t>ENHANCING 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ACCREDITATION PRACTICES TO DEVELOP VIETNAM EDUCATION IN THE 21</a:t>
            </a:r>
            <a:r>
              <a:rPr lang="en-US" sz="3200" baseline="30000" dirty="0" smtClean="0">
                <a:effectLst/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200" dirty="0" smtClean="0">
                <a:effectLst/>
                <a:latin typeface="Times New Roman" pitchFamily="18" charset="0"/>
                <a:cs typeface="Times New Roman" pitchFamily="18" charset="0"/>
              </a:rPr>
              <a:t> CENTURY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696200" cy="1874837"/>
          </a:xfrm>
        </p:spPr>
        <p:txBody>
          <a:bodyPr/>
          <a:lstStyle/>
          <a:p>
            <a:pPr marR="0" algn="ctr" eaLnBrk="1" hangingPunct="1"/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Dinh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Tuan Dung</a:t>
            </a:r>
          </a:p>
          <a:p>
            <a:pPr marR="0" algn="ctr" eaLnBrk="1" hangingPunct="1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National Economics University</a:t>
            </a:r>
          </a:p>
          <a:p>
            <a:pPr marR="0" algn="ctr" eaLnBrk="1" hangingPunct="1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June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06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, 2012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R="0" algn="ctr" eaLnBrk="1" hangingPunct="1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Ho Chi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Minh 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City</a:t>
            </a:r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8C8FC1-9A03-4DBB-9971-1CE107F2C9E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/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There are many causes: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investment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, weak management, mass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universities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eaLnBrk="1" hangingPunct="1"/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In term of accreditation: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Most of universities or training programs are closed because of not being accredited.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Lack of accreditation  obviously lead to low quality</a:t>
            </a:r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050D646-3ED2-4B58-8227-2A61DA036D7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CAUSES</a:t>
            </a:r>
            <a:r>
              <a:rPr lang="en-US" sz="1000" smtClean="0">
                <a:latin typeface="Times New Roman" pitchFamily="18" charset="0"/>
                <a:cs typeface="Times New Roman" pitchFamily="18" charset="0"/>
              </a:rPr>
              <a:t>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nl-NL" sz="3200" b="1" i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l-NL" sz="3200" b="1" i="1" smtClean="0">
                <a:latin typeface="Times New Roman" pitchFamily="18" charset="0"/>
                <a:cs typeface="Times New Roman" pitchFamily="18" charset="0"/>
              </a:rPr>
              <a:t>ublic administration:</a:t>
            </a:r>
            <a:endParaRPr lang="nl-NL" sz="3200" b="1" i="1" smtClean="0">
              <a:latin typeface="Times New Roman" pitchFamily="18" charset="0"/>
              <a:cs typeface="Times New Roman" pitchFamily="18" charset="0"/>
            </a:endParaRPr>
          </a:p>
          <a:p>
            <a:pPr marL="623887" indent="-514350" eaLnBrk="1" hangingPunct="1">
              <a:buFont typeface="Wingdings 3" pitchFamily="18" charset="2"/>
              <a:buAutoNum type="arabicPeriod"/>
            </a:pP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Accreditation must be considered as the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key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tool to control training quality and clearly define requirements for accreditation in higher education as well as other legal documents. 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institutionalization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accreditation. </a:t>
            </a:r>
            <a:endParaRPr lang="nl-NL" sz="32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23887" indent="-514350" eaLnBrk="1" hangingPunct="1">
              <a:buNone/>
            </a:pP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Making acreditation regulations available to public</a:t>
            </a:r>
            <a:endParaRPr lang="en-US" sz="3200" smtClean="0"/>
          </a:p>
          <a:p>
            <a:pPr eaLnBrk="1" hangingPunct="1">
              <a:buFont typeface="Wingdings 3" pitchFamily="18" charset="2"/>
              <a:buNone/>
            </a:pPr>
            <a:endParaRPr lang="nl-NL" sz="3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nl-NL" sz="3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2DEFEC2-2D95-431A-BE0F-A28208B5AD6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sz="4400" smtClean="0">
                <a:latin typeface="Times New Roman" pitchFamily="18" charset="0"/>
                <a:cs typeface="Times New Roman" pitchFamily="18" charset="0"/>
              </a:rPr>
              <a:t>Developmental </a:t>
            </a:r>
            <a:r>
              <a:rPr lang="nl-NL" sz="4400" smtClean="0">
                <a:latin typeface="Times New Roman" pitchFamily="18" charset="0"/>
                <a:cs typeface="Times New Roman" pitchFamily="18" charset="0"/>
              </a:rPr>
              <a:t>Pathway</a:t>
            </a:r>
            <a:r>
              <a:rPr lang="nl-NL" sz="1000" smtClean="0">
                <a:latin typeface="Times New Roman" pitchFamily="18" charset="0"/>
                <a:cs typeface="Times New Roman" pitchFamily="18" charset="0"/>
              </a:rPr>
              <a:t>(11)</a:t>
            </a:r>
            <a:r>
              <a:rPr lang="en-US" sz="1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0" smtClean="0">
                <a:latin typeface="Times New Roman" pitchFamily="18" charset="0"/>
                <a:cs typeface="Times New Roman" pitchFamily="18" charset="0"/>
              </a:rPr>
            </a:br>
            <a:endParaRPr lang="en-US" sz="1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 eaLnBrk="1" hangingPunct="1">
              <a:buNone/>
            </a:pPr>
            <a:r>
              <a:rPr lang="nl-NL" sz="3200" b="1" i="1" smtClean="0">
                <a:latin typeface="Times New Roman" pitchFamily="18" charset="0"/>
                <a:cs typeface="Times New Roman" pitchFamily="18" charset="0"/>
              </a:rPr>
              <a:t>Public administration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nl-NL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establishment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independent arreditation agencies</a:t>
            </a:r>
            <a:endParaRPr lang="nl-NL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4. Enhancing and improving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quality of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arreditation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personnel</a:t>
            </a:r>
            <a:endParaRPr lang="nl-NL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5. Issuing accreditation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criteria for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programs  </a:t>
            </a:r>
            <a:endParaRPr lang="nl-NL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nl-NL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6</a:t>
            </a: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Establishing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Vietnamese Higher Education Accreditation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Association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nl-NL" sz="32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algn="just" eaLnBrk="1" hangingPunct="1">
              <a:buFont typeface="Wingdings 3" pitchFamily="18" charset="2"/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7DD80CF-10A1-4E44-A648-9E55DE0BC9A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nl-NL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NL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l-NL" sz="3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 Management Agencies</a:t>
            </a:r>
            <a:r>
              <a:rPr lang="nl-NL" sz="6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nl-NL" sz="6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None/>
            </a:pP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institution should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actively implement quality control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approach global accreditation standards</a:t>
            </a:r>
            <a:endParaRPr lang="nl-NL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None/>
            </a:pP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2. Need to reform annual assessment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crtiteria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of  actitivies</a:t>
            </a:r>
            <a:endParaRPr lang="nl-NL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3" pitchFamily="18" charset="2"/>
              <a:buNone/>
            </a:pP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nl-NL" sz="3200" smtClean="0">
                <a:latin typeface="Times New Roman" pitchFamily="18" charset="0"/>
                <a:cs typeface="Times New Roman" pitchFamily="18" charset="0"/>
              </a:rPr>
              <a:t>Allocate appropriate funding </a:t>
            </a:r>
            <a:r>
              <a:rPr lang="nl-NL" sz="3200" dirty="0" smtClean="0">
                <a:latin typeface="Times New Roman" pitchFamily="18" charset="0"/>
                <a:cs typeface="Times New Roman" pitchFamily="18" charset="0"/>
              </a:rPr>
              <a:t>for accreditation activities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868C108-3C49-4001-B487-D5DD4DCBD22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dirty="0" smtClean="0">
                <a:latin typeface="Times New Roman" pitchFamily="18" charset="0"/>
                <a:cs typeface="Times New Roman" pitchFamily="18" charset="0"/>
              </a:rPr>
            </a:b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077200" cy="22860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en-US" sz="3200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THANK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YOU FOR YOUR ATTENTION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Flat world:</a:t>
            </a:r>
            <a:endParaRPr lang="en-US" sz="3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More opportunities and challenges </a:t>
            </a:r>
          </a:p>
          <a:p>
            <a:pPr eaLnBrk="1" hangingPunct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Vietnam is the member of WTO</a:t>
            </a:r>
          </a:p>
          <a:p>
            <a:pPr eaLnBrk="1" hangingPunct="1"/>
            <a:r>
              <a:rPr lang="en-US" sz="3400" smtClean="0">
                <a:latin typeface="Times New Roman" pitchFamily="18" charset="0"/>
                <a:cs typeface="Times New Roman" pitchFamily="18" charset="0"/>
              </a:rPr>
              <a:t>Harder competition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quality-based competition</a:t>
            </a:r>
            <a:endParaRPr lang="en-US" sz="3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Quality in higher education  </a:t>
            </a:r>
            <a:r>
              <a:rPr lang="en-US" sz="34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human resource quality  national status</a:t>
            </a:r>
            <a:endParaRPr lang="en-US" sz="340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eaLnBrk="1" hangingPunct="1"/>
            <a:endParaRPr lang="en-US" sz="3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40748D7-1A16-403A-B51B-50319C4DF9B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The 21</a:t>
            </a:r>
            <a:r>
              <a:rPr lang="en-US" sz="4000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Context</a:t>
            </a:r>
            <a:r>
              <a:rPr lang="en-US" sz="1000" smtClean="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3916363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Starting point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“Congress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” by Vietnamese Communist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Party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in 1987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Curriculum, teaching and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methodologies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(ii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Teaching faculty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(iii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acilities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Testing reforms by employing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followed “3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policy”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417DEA-292E-49A6-8E58-08B24211A5B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382000" cy="1447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II.  EDUCATION REFORMS SINCE THE 21</a:t>
            </a:r>
            <a:r>
              <a:rPr lang="en-US" sz="3600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smtClean="0">
                <a:latin typeface="Times New Roman" pitchFamily="18" charset="0"/>
                <a:cs typeface="Times New Roman" pitchFamily="18" charset="0"/>
              </a:rPr>
            </a:br>
            <a:endParaRPr lang="en-US" sz="1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8E88CE0-C6B0-40A6-8C80-BF4B10CA408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Major Findings</a:t>
            </a:r>
            <a:r>
              <a:rPr lang="en-US" sz="1000" smtClean="0">
                <a:latin typeface="Times New Roman" pitchFamily="18" charset="0"/>
                <a:cs typeface="Times New Roman" pitchFamily="18" charset="0"/>
              </a:rPr>
              <a:t>(4)</a:t>
            </a:r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600200"/>
            <a:ext cx="2971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2514600"/>
            <a:ext cx="29718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81600" y="2514600"/>
            <a:ext cx="30480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15" name="TextBox 8"/>
          <p:cNvSpPr txBox="1">
            <a:spLocks noChangeArrowheads="1"/>
          </p:cNvSpPr>
          <p:nvPr/>
        </p:nvSpPr>
        <p:spPr bwMode="auto">
          <a:xfrm>
            <a:off x="762000" y="18288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Quantity</a:t>
            </a:r>
            <a:endParaRPr lang="en-US" sz="3200"/>
          </a:p>
        </p:txBody>
      </p:sp>
      <p:sp>
        <p:nvSpPr>
          <p:cNvPr id="17416" name="TextBox 9"/>
          <p:cNvSpPr txBox="1">
            <a:spLocks noChangeArrowheads="1"/>
          </p:cNvSpPr>
          <p:nvPr/>
        </p:nvSpPr>
        <p:spPr bwMode="auto">
          <a:xfrm>
            <a:off x="762000" y="2514600"/>
            <a:ext cx="2971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Increase the No. of Universities and Colleges</a:t>
            </a:r>
          </a:p>
          <a:p>
            <a:pPr>
              <a:buFont typeface="Arial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Increase four times in 10 years (1998-2008)</a:t>
            </a:r>
          </a:p>
          <a:p>
            <a:pPr>
              <a:buFont typeface="Arial" charset="0"/>
              <a:buChar char="•"/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Currently have more than 400 Universities and Colleges</a:t>
            </a:r>
          </a:p>
          <a:p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7" name="TextBox 10"/>
          <p:cNvSpPr txBox="1">
            <a:spLocks noChangeArrowheads="1"/>
          </p:cNvSpPr>
          <p:nvPr/>
        </p:nvSpPr>
        <p:spPr bwMode="auto">
          <a:xfrm>
            <a:off x="5334000" y="1905000"/>
            <a:ext cx="2514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Về chất lượng: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18" name="Group 13"/>
          <p:cNvGrpSpPr>
            <a:grpSpLocks/>
          </p:cNvGrpSpPr>
          <p:nvPr/>
        </p:nvGrpSpPr>
        <p:grpSpPr bwMode="auto">
          <a:xfrm>
            <a:off x="5181600" y="1600200"/>
            <a:ext cx="3048000" cy="4699920"/>
            <a:chOff x="5181600" y="1600200"/>
            <a:chExt cx="3048000" cy="4700607"/>
          </a:xfrm>
        </p:grpSpPr>
        <p:sp>
          <p:nvSpPr>
            <p:cNvPr id="6" name="Rectangle 5"/>
            <p:cNvSpPr/>
            <p:nvPr/>
          </p:nvSpPr>
          <p:spPr>
            <a:xfrm>
              <a:off x="5181600" y="1600200"/>
              <a:ext cx="3048000" cy="9145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200" b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Quality  </a:t>
              </a:r>
              <a:endParaRPr lang="en-US" sz="32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0" name="TextBox 11"/>
            <p:cNvSpPr txBox="1">
              <a:spLocks noChangeArrowheads="1"/>
            </p:cNvSpPr>
            <p:nvPr/>
          </p:nvSpPr>
          <p:spPr bwMode="auto">
            <a:xfrm>
              <a:off x="5181600" y="2514602"/>
              <a:ext cx="2971800" cy="3786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Some Universities are highly ranked in the world ( Vietnam National University, Ha </a:t>
              </a:r>
              <a:r>
                <a:rPr lang="en-US" sz="2000" dirty="0" err="1" smtClean="0">
                  <a:latin typeface="Times New Roman" pitchFamily="18" charset="0"/>
                  <a:cs typeface="Times New Roman" pitchFamily="18" charset="0"/>
                </a:rPr>
                <a:t>Noi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 – ranked No.743) </a:t>
              </a:r>
            </a:p>
            <a:p>
              <a:pPr>
                <a:buFont typeface="Arial" charset="0"/>
                <a:buChar char="•"/>
              </a:pPr>
              <a:r>
                <a:rPr lang="en-US" sz="200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smtClean="0">
                  <a:latin typeface="Times New Roman" pitchFamily="18" charset="0"/>
                  <a:cs typeface="Times New Roman" pitchFamily="18" charset="0"/>
                </a:rPr>
                <a:t>The rest have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not meet the needs of social development. </a:t>
              </a:r>
            </a:p>
            <a:p>
              <a:r>
                <a:rPr lang="en-US" sz="200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 </a:t>
              </a:r>
              <a:r>
                <a:rPr lang="en-US" sz="200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Vietnamese  higher education lies in “low level” </a:t>
              </a:r>
              <a:r>
                <a:rPr lang="en-US" sz="2000" dirty="0" smtClean="0">
                  <a:latin typeface="Times New Roman" pitchFamily="18" charset="0"/>
                  <a:cs typeface="Times New Roman" pitchFamily="18" charset="0"/>
                  <a:sym typeface="Wingdings" pitchFamily="2" charset="2"/>
                </a:rPr>
                <a:t>area. </a:t>
              </a:r>
              <a:endParaRPr lang="en-US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Developed countries have developed education system.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Accreditation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are available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Having good accreditation standards: AACSB, ABET, AUN-QA</a:t>
            </a:r>
          </a:p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Highly qualified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colleges/universities: Accreditation process is well applied</a:t>
            </a:r>
          </a:p>
          <a:p>
            <a:pPr eaLnBrk="1" hangingPunct="1">
              <a:buNone/>
            </a:pPr>
            <a:endParaRPr lang="en-US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6804F4B-DD5C-4A90-91F3-AA2ECF1C53B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PRACTICES FROM OVER THE WORLD</a:t>
            </a:r>
            <a:r>
              <a:rPr lang="en-US" sz="1100" smtClean="0">
                <a:latin typeface="Times New Roman" pitchFamily="18" charset="0"/>
                <a:cs typeface="Times New Roman" pitchFamily="18" charset="0"/>
              </a:rPr>
              <a:t>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069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400" b="1" i="1" dirty="0" smtClean="0">
                <a:latin typeface="Times New Roman" pitchFamily="18" charset="0"/>
                <a:cs typeface="Times New Roman" pitchFamily="18" charset="0"/>
              </a:rPr>
              <a:t>Assessment Methods:</a:t>
            </a:r>
          </a:p>
          <a:p>
            <a:pPr eaLnBrk="1" hangingPunct="1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Focus on achievements</a:t>
            </a:r>
          </a:p>
          <a:p>
            <a:pPr eaLnBrk="1" hangingPunct="1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Don’t have any appropriate standards for development</a:t>
            </a:r>
          </a:p>
          <a:p>
            <a:pPr eaLnBrk="1" hangingPunct="1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Lots of reports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unclear about causes of shortcomings, weakness  shortcomings repeated. 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99BA359-2486-465E-8CF6-F8A29A5221F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ACCREDITATION SITUATION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OF VIETNAMESE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HIGHER EDUCATION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000" smtClean="0">
                <a:latin typeface="Times New Roman" pitchFamily="18" charset="0"/>
                <a:cs typeface="Times New Roman" pitchFamily="18" charset="0"/>
              </a:rPr>
              <a:t>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Ref: Direction for developments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institutions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cannot identify their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mission.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Develop as “a tendency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”: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focusing on “hot”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program without paying attention to their vision, mission …</a:t>
            </a:r>
          </a:p>
          <a:p>
            <a:pPr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institutions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offer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economic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courses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business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administration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banking, finance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accounting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Example: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2011, there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248 out of 416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Colleges/Universities has one of four above programs.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8B5F2C2-DF4C-4E44-82C0-31E5D255B4C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REAL  ACCREDITATION SITUATION OF VIETNAMESE UNIVERSITY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229600" cy="4525962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Lack of long-term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strategy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Lack of vision</a:t>
            </a:r>
          </a:p>
          <a:p>
            <a:pPr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Mismatch of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socioeconomic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target of 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provinces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nation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institution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and businesses. </a:t>
            </a:r>
          </a:p>
          <a:p>
            <a:pPr eaLnBrk="1" hangingPunct="1">
              <a:buFont typeface="Wingdings 3" pitchFamily="18" charset="2"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Leading to the decrease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 quality</a:t>
            </a: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unable to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meet the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need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of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socioeconomic development </a:t>
            </a:r>
          </a:p>
          <a:p>
            <a:pPr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02E511F-966E-48ED-AE6E-A787610CAC5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ACCREDITATION SITUATION OF VIETNAMESE UNIVERSITY</a:t>
            </a: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/>
            <a:r>
              <a:rPr lang="nl-NL" sz="3600" dirty="0" smtClean="0">
                <a:latin typeface="Times New Roman" pitchFamily="18" charset="0"/>
                <a:cs typeface="Times New Roman" pitchFamily="18" charset="0"/>
              </a:rPr>
              <a:t>Declining competetiveness due to low-quality human resouces. </a:t>
            </a:r>
          </a:p>
          <a:p>
            <a:pPr eaLnBrk="1" hangingPunct="1"/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Leading to the </a:t>
            </a:r>
            <a:r>
              <a:rPr lang="nl-NL" sz="3600" dirty="0" smtClean="0">
                <a:latin typeface="Times New Roman" pitchFamily="18" charset="0"/>
                <a:cs typeface="Times New Roman" pitchFamily="18" charset="0"/>
              </a:rPr>
              <a:t>waste in society due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institution closure</a:t>
            </a:r>
            <a:r>
              <a:rPr lang="nl-NL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/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Inclined trust </a:t>
            </a:r>
            <a:r>
              <a:rPr lang="nl-NL" sz="3600" dirty="0" smtClean="0">
                <a:latin typeface="Times New Roman" pitchFamily="18" charset="0"/>
                <a:cs typeface="Times New Roman" pitchFamily="18" charset="0"/>
              </a:rPr>
              <a:t>on national education. </a:t>
            </a:r>
          </a:p>
          <a:p>
            <a:pPr eaLnBrk="1" hangingPunct="1"/>
            <a:r>
              <a:rPr lang="nl-NL" sz="3600" dirty="0" smtClean="0">
                <a:latin typeface="Times New Roman" pitchFamily="18" charset="0"/>
                <a:cs typeface="Times New Roman" pitchFamily="18" charset="0"/>
              </a:rPr>
              <a:t>Recently, MOET has decided to close some of traning programs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colleges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nl-NL" sz="3600" smtClean="0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nl-NL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38814C-8057-471F-B88F-87C8C88C77D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1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1104</TotalTime>
  <Words>588</Words>
  <Application>Microsoft Office PowerPoint</Application>
  <PresentationFormat>On-screen Show (4:3)</PresentationFormat>
  <Paragraphs>101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ENHANCING ACCREDITATION PRACTICES TO DEVELOP VIETNAM EDUCATION IN THE 21ST CENTURY</vt:lpstr>
      <vt:lpstr> The 21st Context(2)</vt:lpstr>
      <vt:lpstr>II.  EDUCATION REFORMS SINCE THE 21st  </vt:lpstr>
      <vt:lpstr>Major Findings(4)</vt:lpstr>
      <vt:lpstr>PRACTICES FROM OVER THE WORLD(5)</vt:lpstr>
      <vt:lpstr> ACCREDITATION SITUATION OF VIETNAMESE HIGHER EDUCATION  (6)</vt:lpstr>
      <vt:lpstr>Slide 7</vt:lpstr>
      <vt:lpstr>Slide 8</vt:lpstr>
      <vt:lpstr> Results</vt:lpstr>
      <vt:lpstr>CAUSES(10)</vt:lpstr>
      <vt:lpstr>Developmental Pathway(11) </vt:lpstr>
      <vt:lpstr> State Management Agencies </vt:lpstr>
      <vt:lpstr>Institutions </vt:lpstr>
      <vt:lpstr>Slide 14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TĂNG CƯỜNG HOẠT ĐỘNG KIỂM ĐỊNH CHẤT LƯỢNG GIÁO DỤC ĐỂ PHÁT TRIỂN GIÁO DỤC VIỆT NAM TRONG THẾ KỶ 21</dc:title>
  <dc:creator>Phong KT</dc:creator>
  <cp:lastModifiedBy>dgbao</cp:lastModifiedBy>
  <cp:revision>105</cp:revision>
  <dcterms:created xsi:type="dcterms:W3CDTF">2012-05-22T08:23:33Z</dcterms:created>
  <dcterms:modified xsi:type="dcterms:W3CDTF">2012-06-27T07:07:21Z</dcterms:modified>
</cp:coreProperties>
</file>